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59" r:id="rId3"/>
    <p:sldId id="262" r:id="rId4"/>
    <p:sldId id="294" r:id="rId5"/>
    <p:sldId id="295" r:id="rId6"/>
    <p:sldId id="290" r:id="rId7"/>
    <p:sldId id="264" r:id="rId8"/>
    <p:sldId id="265" r:id="rId9"/>
    <p:sldId id="266" r:id="rId10"/>
    <p:sldId id="296" r:id="rId11"/>
    <p:sldId id="267" r:id="rId12"/>
    <p:sldId id="297" r:id="rId13"/>
    <p:sldId id="298" r:id="rId14"/>
    <p:sldId id="29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91E68F-2BCF-47E8-AD04-40FA1FF6B094}" type="datetimeFigureOut">
              <a:rPr lang="en-US" smtClean="0"/>
              <a:pPr/>
              <a:t>1/30/2021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4108C3-DF0A-40BC-927A-4B42A7ABD40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1578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A61DB-4E95-4645-A50F-CBCA169DCE0B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73C8A-CA64-4969-B026-C4DAA59749F0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0ABC-C6BC-40EC-AE7F-74732E7D22B3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8ECCA-C459-43E8-9E91-354504496943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A6A5-75FF-4176-8328-1D2DA76FD241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6990C-3995-46CA-A24E-64B8B4DB0B82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9B379-4355-4A06-8F29-21231A8959BF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B0551-CE8D-4904-A978-AB7A5EFB8EEB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0C64F-7ADC-47CB-B251-1B91C090675F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7FA2-85AD-4F12-9651-77534F80AEDF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8591-CE40-4336-8BE7-A0F165E1AE31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AEAE784-0539-459B-8135-5FB7C4FF8413}" type="datetime1">
              <a:rPr lang="en-US" smtClean="0"/>
              <a:pPr/>
              <a:t>1/30/2021</a:t>
            </a:fld>
            <a:endParaRPr lang="en-IN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FED9F18-B5D6-4D79-9554-183257492D0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357290" y="1500198"/>
            <a:ext cx="6215106" cy="15716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4400" b="1" dirty="0">
                <a:latin typeface="+mj-lt"/>
                <a:ea typeface="+mj-ea"/>
                <a:cs typeface="+mj-cs"/>
              </a:rPr>
              <a:t> Aminoglycosides</a:t>
            </a:r>
            <a:endParaRPr kumimoji="0" lang="en-IN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6" descr="Image result for PDEA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4" y="114749"/>
            <a:ext cx="1571604" cy="1671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sgrs college of pharmac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09526"/>
            <a:ext cx="1614518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428627" y="3857628"/>
            <a:ext cx="769383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>
              <a:latin typeface="Arial Black" pitchFamily="34" charset="0"/>
            </a:endParaRPr>
          </a:p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Mrs.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Jagtap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P.N</a:t>
            </a:r>
          </a:p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HOD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Department of Pharmacology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PDEA’S SGRS College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of Pharmacy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348328" y="6111875"/>
            <a:ext cx="457200" cy="365125"/>
          </a:xfrm>
        </p:spPr>
        <p:txBody>
          <a:bodyPr/>
          <a:lstStyle/>
          <a:p>
            <a:fld id="{D6BC0851-6C78-45D5-8A35-8C03B06073CE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785794"/>
            <a:ext cx="8245544" cy="542926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IN" b="1" u="sng" dirty="0">
                <a:latin typeface="Times New Roman" pitchFamily="18" charset="0"/>
                <a:cs typeface="Times New Roman" pitchFamily="18" charset="0"/>
              </a:rPr>
              <a:t>Transport of drug:</a:t>
            </a:r>
            <a:endParaRPr lang="en-IN" sz="2200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Diffuse across the outer coat of bacteria through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porin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channel 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Penetration is oxygen dependent active process 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Inactivated under anaerobic condition 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Also favoured by high 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10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000108"/>
            <a:ext cx="8183880" cy="528638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Cidal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action due to secondary change in cell membrane • Energy dependent phase II process</a:t>
            </a:r>
          </a:p>
          <a:p>
            <a:pPr>
              <a:lnSpc>
                <a:spcPct val="12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After exposure sensitive bacteria become more permeable</a:t>
            </a:r>
          </a:p>
          <a:p>
            <a:pPr>
              <a:lnSpc>
                <a:spcPct val="12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Ions, amino acid and protein leak out</a:t>
            </a:r>
          </a:p>
          <a:p>
            <a:pPr>
              <a:lnSpc>
                <a:spcPct val="12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Cell death</a:t>
            </a:r>
          </a:p>
          <a:p>
            <a:pPr>
              <a:lnSpc>
                <a:spcPct val="120000"/>
              </a:lnSpc>
            </a:pP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Cidal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effect is concentration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dependent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Rate of bacterial cell killing directly related to ratio of peak antibiotic concentration to MIC </a:t>
            </a:r>
          </a:p>
          <a:p>
            <a:pPr>
              <a:lnSpc>
                <a:spcPct val="12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Also exert post antibiotic effect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11</a:t>
            </a:fld>
            <a:endParaRPr lang="en-IN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285752"/>
            <a:ext cx="8183880" cy="635795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Pharmacokinetics:</a:t>
            </a:r>
          </a:p>
          <a:p>
            <a:pPr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Highly polar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cations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very poorly absorbed from the GI tract</a:t>
            </a:r>
          </a:p>
          <a:p>
            <a:pPr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Absorption of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gentamicin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from the GI tract may be increased by GI disease (e.g., ulcers or inflammatory bowel disease)</a:t>
            </a:r>
          </a:p>
          <a:p>
            <a:pPr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All the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aminoglycosides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are absorbed rapidly from intramuscular sites of injection</a:t>
            </a:r>
          </a:p>
          <a:p>
            <a:pPr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Because of their polar nature, the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aminoglycosides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do not penetrate into most cells, the CNS, or the eye </a:t>
            </a:r>
          </a:p>
          <a:p>
            <a:pPr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Plasma protein binding: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neglible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Vd:25% of lean body weight –equal to ECF </a:t>
            </a:r>
          </a:p>
          <a:p>
            <a:pPr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Concentrations of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aminoglycosides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in secretions and tissues are low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12</a:t>
            </a:fld>
            <a:endParaRPr lang="en-IN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285752"/>
            <a:ext cx="8183880" cy="635795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z="2400" smtClean="0"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en-I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85786" y="642918"/>
            <a:ext cx="707236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Excreted almost entirely by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glomerular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filtration</a:t>
            </a:r>
          </a:p>
          <a:p>
            <a:pPr>
              <a:buFont typeface="Arial" pitchFamily="34" charset="0"/>
              <a:buChar char="•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Large fraction of a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parenterally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administered </a:t>
            </a:r>
          </a:p>
          <a:p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dose is excreted unchanged during first 24 hour</a:t>
            </a:r>
          </a:p>
          <a:p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t1/2: 2-4 hrs </a:t>
            </a:r>
          </a:p>
          <a:p>
            <a:pPr>
              <a:buFont typeface="Arial" pitchFamily="34" charset="0"/>
              <a:buChar char="•"/>
            </a:pP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Aminoglycosides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can be inactivated by various </a:t>
            </a:r>
          </a:p>
          <a:p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penicillins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in vitro and thus should not be </a:t>
            </a:r>
          </a:p>
          <a:p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admixed in solution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285752"/>
            <a:ext cx="8183880" cy="635795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b="1" dirty="0">
                <a:latin typeface="Times New Roman" pitchFamily="18" charset="0"/>
                <a:cs typeface="Times New Roman" pitchFamily="18" charset="0"/>
              </a:rPr>
              <a:t>Unwanted effects</a:t>
            </a:r>
          </a:p>
          <a:p>
            <a:pPr>
              <a:lnSpc>
                <a:spcPct val="150000"/>
              </a:lnSpc>
            </a:pP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Ototoxicity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-Ototoxicity results in irreversible, bilateral 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high frequency 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hearing loss and temporary vestibular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hypofunction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-Degeneration of hair cells and neurons in the cochlea correlates with the loss of hearing </a:t>
            </a:r>
          </a:p>
          <a:p>
            <a:pPr>
              <a:lnSpc>
                <a:spcPct val="150000"/>
              </a:lnSpc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Ototoxicity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higher when plasma concentration of drug is persistently high </a:t>
            </a:r>
          </a:p>
          <a:p>
            <a:pPr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Cochlear toxicity</a:t>
            </a:r>
          </a:p>
          <a:p>
            <a:pPr>
              <a:lnSpc>
                <a:spcPct val="150000"/>
              </a:lnSpc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-Start from base to apex </a:t>
            </a:r>
          </a:p>
          <a:p>
            <a:pPr>
              <a:lnSpc>
                <a:spcPct val="150000"/>
              </a:lnSpc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Symptoms: </a:t>
            </a:r>
          </a:p>
          <a:p>
            <a:pPr>
              <a:lnSpc>
                <a:spcPct val="150000"/>
              </a:lnSpc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• Tinnitus –high pitched</a:t>
            </a:r>
          </a:p>
          <a:p>
            <a:pPr>
              <a:lnSpc>
                <a:spcPct val="150000"/>
              </a:lnSpc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• Progressive hearing loss</a:t>
            </a:r>
          </a:p>
          <a:p>
            <a:pPr>
              <a:lnSpc>
                <a:spcPct val="150000"/>
              </a:lnSpc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• Duration: On stopping of drug, tinnitus disappears but frequency loss persist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14</a:t>
            </a:fld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71414"/>
            <a:ext cx="8183880" cy="105156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Introduction:-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214422"/>
            <a:ext cx="8183880" cy="483089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These are a group of natural and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semisynthetic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antibiotics having polybasic amino groups linked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glycosidically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to two or more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aminosugar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streptidine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, 2-deoxy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streptamine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garosamine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) residues. 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These drugs are used primarily to treat infections caused by aerobic gram-negative bacteria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Aminoglycosides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are bactericidal inhibitors of protein synthesis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42852"/>
            <a:ext cx="8141046" cy="607220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IN" b="1" dirty="0">
                <a:latin typeface="Times New Roman" pitchFamily="18" charset="0"/>
                <a:cs typeface="Times New Roman" pitchFamily="18" charset="0"/>
              </a:rPr>
              <a:t> History and Source: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Natural products or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semisynthetic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derivatives of compounds produced by a variety of soil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actinomycetes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Streptomycin was first discovered  in 1944 by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waksman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isolated from a strain of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Streptomyces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griseus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Gentamicin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netilmicin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are derived from species of the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actinomycete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Micromonospora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The term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aminoglycoside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stems from their structure: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Two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aminosugars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joined by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aminocitol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by 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glycosidic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bond:</a:t>
            </a:r>
          </a:p>
          <a:p>
            <a:pPr>
              <a:lnSpc>
                <a:spcPct val="150000"/>
              </a:lnSpc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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Aminosugar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-o-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deoxystreptamine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-o-</a:t>
            </a:r>
            <a:r>
              <a:rPr lang="en-IN" sz="2400" dirty="0" err="1">
                <a:latin typeface="Times New Roman" pitchFamily="18" charset="0"/>
                <a:cs typeface="Times New Roman" pitchFamily="18" charset="0"/>
              </a:rPr>
              <a:t>Aminosugar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  <a:buNone/>
            </a:pPr>
            <a:endParaRPr lang="en-IN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IN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42852"/>
            <a:ext cx="8141046" cy="607220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In streptomycin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aminocyclitol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streptidine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Streptidine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-o-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Streptose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aminosugar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-o-n-methyl-l-glucosamine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aminosugar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Spectinomycin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is not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aminoglycoside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because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aminocyclitol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is not connected to any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aminosugar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Properties:</a:t>
            </a:r>
          </a:p>
          <a:p>
            <a:pPr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All are used as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sulfate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salts ,which are high water soluble; solution are stable for months</a:t>
            </a:r>
          </a:p>
          <a:p>
            <a:pPr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They ionize in solution</a:t>
            </a:r>
          </a:p>
          <a:p>
            <a:pPr>
              <a:lnSpc>
                <a:spcPct val="150000"/>
              </a:lnSpc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	-not absorb orally</a:t>
            </a:r>
          </a:p>
          <a:p>
            <a:pPr>
              <a:lnSpc>
                <a:spcPct val="150000"/>
              </a:lnSpc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	-distribute only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extracellularly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	-don’t penetrate CSF or brain</a:t>
            </a:r>
          </a:p>
          <a:p>
            <a:pPr>
              <a:lnSpc>
                <a:spcPct val="150000"/>
              </a:lnSpc>
            </a:pPr>
            <a:endParaRPr lang="en-IN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4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785794"/>
            <a:ext cx="8141046" cy="542926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Excreted unchanged in urine </a:t>
            </a:r>
          </a:p>
          <a:p>
            <a:pPr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Bactericidal and more active at alkaline pH </a:t>
            </a:r>
          </a:p>
          <a:p>
            <a:pPr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Act by interfering with protein synthesis </a:t>
            </a:r>
          </a:p>
          <a:p>
            <a:pPr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Active against gram-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aerobic bacilli and do not inhibit anaerobes</a:t>
            </a:r>
          </a:p>
          <a:p>
            <a:pPr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There is only partial cross resistance among them </a:t>
            </a:r>
          </a:p>
          <a:p>
            <a:pPr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Low margin of safety </a:t>
            </a:r>
          </a:p>
          <a:p>
            <a:pPr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Exhibit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ototoxicity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nephrotoxicity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IN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71414"/>
            <a:ext cx="8183880" cy="105156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Classification of </a:t>
            </a:r>
            <a: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Aminoglycosides: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69940"/>
            <a:ext cx="8183880" cy="4187952"/>
          </a:xfrm>
        </p:spPr>
        <p:txBody>
          <a:bodyPr>
            <a:normAutofit/>
          </a:bodyPr>
          <a:lstStyle/>
          <a:p>
            <a:pPr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6</a:t>
            </a:fld>
            <a:endParaRPr lang="en-IN"/>
          </a:p>
        </p:txBody>
      </p:sp>
      <p:sp>
        <p:nvSpPr>
          <p:cNvPr id="7" name="TextBox 6"/>
          <p:cNvSpPr txBox="1"/>
          <p:nvPr/>
        </p:nvSpPr>
        <p:spPr>
          <a:xfrm>
            <a:off x="928662" y="1785926"/>
            <a:ext cx="378621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Systemic </a:t>
            </a:r>
            <a:r>
              <a:rPr lang="en-IN" sz="24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Aminoglycosides</a:t>
            </a:r>
            <a:endParaRPr lang="en-IN" sz="24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Streptomycine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Amikacin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Gentamycin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Sisomicin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Kanamycin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Netilmicin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Tobramycin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Paromomycin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2066" y="1911012"/>
            <a:ext cx="342902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Topical </a:t>
            </a:r>
            <a:r>
              <a:rPr lang="en-IN" sz="24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Aminoglycoside</a:t>
            </a:r>
            <a:endParaRPr lang="en-IN" sz="24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Neomycin</a:t>
            </a:r>
          </a:p>
          <a:p>
            <a:pPr>
              <a:buFont typeface="Arial" pitchFamily="34" charset="0"/>
              <a:buChar char="•"/>
            </a:pP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Framycetin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-24"/>
            <a:ext cx="8183880" cy="105156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MOA: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000108"/>
            <a:ext cx="8183880" cy="471490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7</a:t>
            </a:fld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785786" y="1214422"/>
            <a:ext cx="75724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Aminoglycosides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inhibit protein synthesis in bacteria by binding irreversibly to the 30S ribosomal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subunit.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inhibits transfer of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aminoacyl-tRNA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to the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peptidyl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site, causing premature termination of the peptide chain; it also increases the frequency of misreading of mRNA.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IN" b="1" dirty="0">
                <a:latin typeface="Times New Roman" pitchFamily="18" charset="0"/>
                <a:cs typeface="Times New Roman" pitchFamily="18" charset="0"/>
              </a:rPr>
              <a:t> Inhibition of protein synthesis</a:t>
            </a:r>
          </a:p>
          <a:p>
            <a:pPr>
              <a:lnSpc>
                <a:spcPct val="150000"/>
              </a:lnSpc>
              <a:buFontTx/>
              <a:buChar char="-"/>
            </a:pP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en-IN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object 2"/>
          <p:cNvGrpSpPr/>
          <p:nvPr/>
        </p:nvGrpSpPr>
        <p:grpSpPr>
          <a:xfrm>
            <a:off x="409955" y="246888"/>
            <a:ext cx="8324088" cy="1682496"/>
            <a:chOff x="409955" y="246888"/>
            <a:chExt cx="8324088" cy="1682496"/>
          </a:xfrm>
        </p:grpSpPr>
        <p:sp>
          <p:nvSpPr>
            <p:cNvPr id="6" name="object 3"/>
            <p:cNvSpPr/>
            <p:nvPr/>
          </p:nvSpPr>
          <p:spPr>
            <a:xfrm>
              <a:off x="409955" y="246888"/>
              <a:ext cx="8324088" cy="123748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object 4"/>
            <p:cNvSpPr/>
            <p:nvPr/>
          </p:nvSpPr>
          <p:spPr>
            <a:xfrm>
              <a:off x="714755" y="615696"/>
              <a:ext cx="7749540" cy="131368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object 6"/>
            <p:cNvSpPr/>
            <p:nvPr/>
          </p:nvSpPr>
          <p:spPr>
            <a:xfrm>
              <a:off x="457199" y="274320"/>
              <a:ext cx="8229600" cy="1143000"/>
            </a:xfrm>
            <a:custGeom>
              <a:avLst/>
              <a:gdLst/>
              <a:ahLst/>
              <a:cxnLst/>
              <a:rect l="l" t="t" r="r" b="b"/>
              <a:pathLst>
                <a:path w="8229600" h="1143000">
                  <a:moveTo>
                    <a:pt x="0" y="1143000"/>
                  </a:moveTo>
                  <a:lnTo>
                    <a:pt x="8229600" y="1143000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9144">
              <a:solidFill>
                <a:srgbClr val="BD4A47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object 9"/>
          <p:cNvGrpSpPr/>
          <p:nvPr/>
        </p:nvGrpSpPr>
        <p:grpSpPr>
          <a:xfrm>
            <a:off x="597344" y="1587944"/>
            <a:ext cx="7486015" cy="2967355"/>
            <a:chOff x="597344" y="1587944"/>
            <a:chExt cx="7486015" cy="2967355"/>
          </a:xfrm>
        </p:grpSpPr>
        <p:sp>
          <p:nvSpPr>
            <p:cNvPr id="13" name="object 10"/>
            <p:cNvSpPr/>
            <p:nvPr/>
          </p:nvSpPr>
          <p:spPr>
            <a:xfrm>
              <a:off x="610361" y="1600962"/>
              <a:ext cx="6995159" cy="1358265"/>
            </a:xfrm>
            <a:custGeom>
              <a:avLst/>
              <a:gdLst/>
              <a:ahLst/>
              <a:cxnLst/>
              <a:rect l="l" t="t" r="r" b="b"/>
              <a:pathLst>
                <a:path w="6995159" h="1358264">
                  <a:moveTo>
                    <a:pt x="6859396" y="0"/>
                  </a:moveTo>
                  <a:lnTo>
                    <a:pt x="135788" y="0"/>
                  </a:lnTo>
                  <a:lnTo>
                    <a:pt x="92868" y="6926"/>
                  </a:lnTo>
                  <a:lnTo>
                    <a:pt x="55593" y="26208"/>
                  </a:lnTo>
                  <a:lnTo>
                    <a:pt x="26199" y="55604"/>
                  </a:lnTo>
                  <a:lnTo>
                    <a:pt x="6922" y="92870"/>
                  </a:lnTo>
                  <a:lnTo>
                    <a:pt x="0" y="135762"/>
                  </a:lnTo>
                  <a:lnTo>
                    <a:pt x="0" y="1222121"/>
                  </a:lnTo>
                  <a:lnTo>
                    <a:pt x="6922" y="1265013"/>
                  </a:lnTo>
                  <a:lnTo>
                    <a:pt x="26199" y="1302279"/>
                  </a:lnTo>
                  <a:lnTo>
                    <a:pt x="55593" y="1331675"/>
                  </a:lnTo>
                  <a:lnTo>
                    <a:pt x="92868" y="1350957"/>
                  </a:lnTo>
                  <a:lnTo>
                    <a:pt x="135788" y="1357884"/>
                  </a:lnTo>
                  <a:lnTo>
                    <a:pt x="6859396" y="1357884"/>
                  </a:lnTo>
                  <a:lnTo>
                    <a:pt x="6902289" y="1350957"/>
                  </a:lnTo>
                  <a:lnTo>
                    <a:pt x="6939555" y="1331675"/>
                  </a:lnTo>
                  <a:lnTo>
                    <a:pt x="6968951" y="1302279"/>
                  </a:lnTo>
                  <a:lnTo>
                    <a:pt x="6988233" y="1265013"/>
                  </a:lnTo>
                  <a:lnTo>
                    <a:pt x="6995159" y="1222121"/>
                  </a:lnTo>
                  <a:lnTo>
                    <a:pt x="6995159" y="135762"/>
                  </a:lnTo>
                  <a:lnTo>
                    <a:pt x="6988233" y="92870"/>
                  </a:lnTo>
                  <a:lnTo>
                    <a:pt x="6968951" y="55604"/>
                  </a:lnTo>
                  <a:lnTo>
                    <a:pt x="6939555" y="26208"/>
                  </a:lnTo>
                  <a:lnTo>
                    <a:pt x="6902289" y="6926"/>
                  </a:lnTo>
                  <a:lnTo>
                    <a:pt x="6859396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object 11"/>
            <p:cNvSpPr/>
            <p:nvPr/>
          </p:nvSpPr>
          <p:spPr>
            <a:xfrm>
              <a:off x="610361" y="1600962"/>
              <a:ext cx="6995159" cy="1358265"/>
            </a:xfrm>
            <a:custGeom>
              <a:avLst/>
              <a:gdLst/>
              <a:ahLst/>
              <a:cxnLst/>
              <a:rect l="l" t="t" r="r" b="b"/>
              <a:pathLst>
                <a:path w="6995159" h="1358264">
                  <a:moveTo>
                    <a:pt x="0" y="135762"/>
                  </a:moveTo>
                  <a:lnTo>
                    <a:pt x="6922" y="92870"/>
                  </a:lnTo>
                  <a:lnTo>
                    <a:pt x="26199" y="55604"/>
                  </a:lnTo>
                  <a:lnTo>
                    <a:pt x="55593" y="26208"/>
                  </a:lnTo>
                  <a:lnTo>
                    <a:pt x="92868" y="6926"/>
                  </a:lnTo>
                  <a:lnTo>
                    <a:pt x="135788" y="0"/>
                  </a:lnTo>
                  <a:lnTo>
                    <a:pt x="6859396" y="0"/>
                  </a:lnTo>
                  <a:lnTo>
                    <a:pt x="6902289" y="6926"/>
                  </a:lnTo>
                  <a:lnTo>
                    <a:pt x="6939555" y="26208"/>
                  </a:lnTo>
                  <a:lnTo>
                    <a:pt x="6968951" y="55604"/>
                  </a:lnTo>
                  <a:lnTo>
                    <a:pt x="6988233" y="92870"/>
                  </a:lnTo>
                  <a:lnTo>
                    <a:pt x="6995159" y="135762"/>
                  </a:lnTo>
                  <a:lnTo>
                    <a:pt x="6995159" y="1222121"/>
                  </a:lnTo>
                  <a:lnTo>
                    <a:pt x="6988233" y="1265013"/>
                  </a:lnTo>
                  <a:lnTo>
                    <a:pt x="6968951" y="1302279"/>
                  </a:lnTo>
                  <a:lnTo>
                    <a:pt x="6939555" y="1331675"/>
                  </a:lnTo>
                  <a:lnTo>
                    <a:pt x="6902289" y="1350957"/>
                  </a:lnTo>
                  <a:lnTo>
                    <a:pt x="6859396" y="1357884"/>
                  </a:lnTo>
                  <a:lnTo>
                    <a:pt x="135788" y="1357884"/>
                  </a:lnTo>
                  <a:lnTo>
                    <a:pt x="92868" y="1350957"/>
                  </a:lnTo>
                  <a:lnTo>
                    <a:pt x="55593" y="1331675"/>
                  </a:lnTo>
                  <a:lnTo>
                    <a:pt x="26199" y="1302279"/>
                  </a:lnTo>
                  <a:lnTo>
                    <a:pt x="6922" y="1265013"/>
                  </a:lnTo>
                  <a:lnTo>
                    <a:pt x="0" y="1222121"/>
                  </a:lnTo>
                  <a:lnTo>
                    <a:pt x="0" y="135762"/>
                  </a:lnTo>
                  <a:close/>
                </a:path>
              </a:pathLst>
            </a:custGeom>
            <a:ln w="2590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object 12"/>
            <p:cNvSpPr/>
            <p:nvPr/>
          </p:nvSpPr>
          <p:spPr>
            <a:xfrm>
              <a:off x="1075181" y="3184398"/>
              <a:ext cx="6995159" cy="1358265"/>
            </a:xfrm>
            <a:custGeom>
              <a:avLst/>
              <a:gdLst/>
              <a:ahLst/>
              <a:cxnLst/>
              <a:rect l="l" t="t" r="r" b="b"/>
              <a:pathLst>
                <a:path w="6995159" h="1358264">
                  <a:moveTo>
                    <a:pt x="6859397" y="0"/>
                  </a:moveTo>
                  <a:lnTo>
                    <a:pt x="135788" y="0"/>
                  </a:lnTo>
                  <a:lnTo>
                    <a:pt x="92868" y="6926"/>
                  </a:lnTo>
                  <a:lnTo>
                    <a:pt x="55593" y="26208"/>
                  </a:lnTo>
                  <a:lnTo>
                    <a:pt x="26199" y="55604"/>
                  </a:lnTo>
                  <a:lnTo>
                    <a:pt x="6922" y="92870"/>
                  </a:lnTo>
                  <a:lnTo>
                    <a:pt x="0" y="135762"/>
                  </a:lnTo>
                  <a:lnTo>
                    <a:pt x="0" y="1222120"/>
                  </a:lnTo>
                  <a:lnTo>
                    <a:pt x="6922" y="1265013"/>
                  </a:lnTo>
                  <a:lnTo>
                    <a:pt x="26199" y="1302279"/>
                  </a:lnTo>
                  <a:lnTo>
                    <a:pt x="55593" y="1331675"/>
                  </a:lnTo>
                  <a:lnTo>
                    <a:pt x="92868" y="1350957"/>
                  </a:lnTo>
                  <a:lnTo>
                    <a:pt x="135788" y="1357883"/>
                  </a:lnTo>
                  <a:lnTo>
                    <a:pt x="6859397" y="1357883"/>
                  </a:lnTo>
                  <a:lnTo>
                    <a:pt x="6902289" y="1350957"/>
                  </a:lnTo>
                  <a:lnTo>
                    <a:pt x="6939555" y="1331675"/>
                  </a:lnTo>
                  <a:lnTo>
                    <a:pt x="6968951" y="1302279"/>
                  </a:lnTo>
                  <a:lnTo>
                    <a:pt x="6988233" y="1265013"/>
                  </a:lnTo>
                  <a:lnTo>
                    <a:pt x="6995160" y="1222120"/>
                  </a:lnTo>
                  <a:lnTo>
                    <a:pt x="6995160" y="135762"/>
                  </a:lnTo>
                  <a:lnTo>
                    <a:pt x="6988233" y="92870"/>
                  </a:lnTo>
                  <a:lnTo>
                    <a:pt x="6968951" y="55604"/>
                  </a:lnTo>
                  <a:lnTo>
                    <a:pt x="6939555" y="26208"/>
                  </a:lnTo>
                  <a:lnTo>
                    <a:pt x="6902289" y="6926"/>
                  </a:lnTo>
                  <a:lnTo>
                    <a:pt x="6859397" y="0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>
              <a:endParaRPr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object 13"/>
            <p:cNvSpPr/>
            <p:nvPr/>
          </p:nvSpPr>
          <p:spPr>
            <a:xfrm>
              <a:off x="1075181" y="3184398"/>
              <a:ext cx="6995159" cy="1358265"/>
            </a:xfrm>
            <a:custGeom>
              <a:avLst/>
              <a:gdLst/>
              <a:ahLst/>
              <a:cxnLst/>
              <a:rect l="l" t="t" r="r" b="b"/>
              <a:pathLst>
                <a:path w="6995159" h="1358264">
                  <a:moveTo>
                    <a:pt x="0" y="135762"/>
                  </a:moveTo>
                  <a:lnTo>
                    <a:pt x="6922" y="92870"/>
                  </a:lnTo>
                  <a:lnTo>
                    <a:pt x="26199" y="55604"/>
                  </a:lnTo>
                  <a:lnTo>
                    <a:pt x="55593" y="26208"/>
                  </a:lnTo>
                  <a:lnTo>
                    <a:pt x="92868" y="6926"/>
                  </a:lnTo>
                  <a:lnTo>
                    <a:pt x="135788" y="0"/>
                  </a:lnTo>
                  <a:lnTo>
                    <a:pt x="6859397" y="0"/>
                  </a:lnTo>
                  <a:lnTo>
                    <a:pt x="6902289" y="6926"/>
                  </a:lnTo>
                  <a:lnTo>
                    <a:pt x="6939555" y="26208"/>
                  </a:lnTo>
                  <a:lnTo>
                    <a:pt x="6968951" y="55604"/>
                  </a:lnTo>
                  <a:lnTo>
                    <a:pt x="6988233" y="92870"/>
                  </a:lnTo>
                  <a:lnTo>
                    <a:pt x="6995160" y="135762"/>
                  </a:lnTo>
                  <a:lnTo>
                    <a:pt x="6995160" y="1222120"/>
                  </a:lnTo>
                  <a:lnTo>
                    <a:pt x="6988233" y="1265013"/>
                  </a:lnTo>
                  <a:lnTo>
                    <a:pt x="6968951" y="1302279"/>
                  </a:lnTo>
                  <a:lnTo>
                    <a:pt x="6939555" y="1331675"/>
                  </a:lnTo>
                  <a:lnTo>
                    <a:pt x="6902289" y="1350957"/>
                  </a:lnTo>
                  <a:lnTo>
                    <a:pt x="6859397" y="1357883"/>
                  </a:lnTo>
                  <a:lnTo>
                    <a:pt x="135788" y="1357883"/>
                  </a:lnTo>
                  <a:lnTo>
                    <a:pt x="92868" y="1350957"/>
                  </a:lnTo>
                  <a:lnTo>
                    <a:pt x="55593" y="1331675"/>
                  </a:lnTo>
                  <a:lnTo>
                    <a:pt x="26199" y="1302279"/>
                  </a:lnTo>
                  <a:lnTo>
                    <a:pt x="6922" y="1265013"/>
                  </a:lnTo>
                  <a:lnTo>
                    <a:pt x="0" y="1222120"/>
                  </a:lnTo>
                  <a:lnTo>
                    <a:pt x="0" y="135762"/>
                  </a:lnTo>
                  <a:close/>
                </a:path>
              </a:pathLst>
            </a:custGeom>
            <a:ln w="2590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" name="object 14"/>
          <p:cNvSpPr txBox="1"/>
          <p:nvPr/>
        </p:nvSpPr>
        <p:spPr>
          <a:xfrm>
            <a:off x="728268" y="1880108"/>
            <a:ext cx="5532755" cy="2303836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481965">
              <a:lnSpc>
                <a:spcPts val="2640"/>
              </a:lnSpc>
              <a:spcBef>
                <a:spcPts val="385"/>
              </a:spcBef>
            </a:pPr>
            <a:r>
              <a:rPr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Bind </a:t>
            </a:r>
            <a:r>
              <a:rPr sz="2400" spc="-15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sz="2400" spc="-5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30s, 50s ribosome </a:t>
            </a:r>
            <a:r>
              <a:rPr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as </a:t>
            </a:r>
            <a:r>
              <a:rPr sz="2400" spc="-1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well </a:t>
            </a:r>
            <a:r>
              <a:rPr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as </a:t>
            </a:r>
            <a:r>
              <a:rPr sz="2400" spc="-5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30s-  50s</a:t>
            </a:r>
            <a:r>
              <a:rPr sz="2400" spc="-1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interface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250" dirty="0">
              <a:latin typeface="Times New Roman" pitchFamily="18" charset="0"/>
              <a:cs typeface="Times New Roman" pitchFamily="18" charset="0"/>
            </a:endParaRPr>
          </a:p>
          <a:p>
            <a:pPr marL="477520">
              <a:lnSpc>
                <a:spcPts val="2760"/>
              </a:lnSpc>
            </a:pPr>
            <a:r>
              <a:rPr sz="2400" spc="-2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Freeze </a:t>
            </a:r>
            <a:r>
              <a:rPr sz="2400" spc="-5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initiation, </a:t>
            </a:r>
            <a:r>
              <a:rPr sz="2400" spc="-15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prevent </a:t>
            </a:r>
            <a:r>
              <a:rPr sz="2400" spc="-1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polysome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477520">
              <a:lnSpc>
                <a:spcPts val="2760"/>
              </a:lnSpc>
            </a:pPr>
            <a:r>
              <a:rPr sz="2400" spc="-1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formation </a:t>
            </a:r>
            <a:r>
              <a:rPr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2400" spc="-5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misreading of </a:t>
            </a:r>
            <a:r>
              <a:rPr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mRNA</a:t>
            </a:r>
            <a:r>
              <a:rPr sz="2400" spc="-1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code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object 15"/>
          <p:cNvGrpSpPr/>
          <p:nvPr/>
        </p:nvGrpSpPr>
        <p:grpSpPr>
          <a:xfrm>
            <a:off x="1679384" y="4756340"/>
            <a:ext cx="7021195" cy="1384300"/>
            <a:chOff x="1679384" y="4756340"/>
            <a:chExt cx="7021195" cy="1384300"/>
          </a:xfrm>
        </p:grpSpPr>
        <p:sp>
          <p:nvSpPr>
            <p:cNvPr id="19" name="object 16"/>
            <p:cNvSpPr/>
            <p:nvPr/>
          </p:nvSpPr>
          <p:spPr>
            <a:xfrm>
              <a:off x="1692402" y="4769358"/>
              <a:ext cx="6995159" cy="1358265"/>
            </a:xfrm>
            <a:custGeom>
              <a:avLst/>
              <a:gdLst/>
              <a:ahLst/>
              <a:cxnLst/>
              <a:rect l="l" t="t" r="r" b="b"/>
              <a:pathLst>
                <a:path w="6995159" h="1358264">
                  <a:moveTo>
                    <a:pt x="6859397" y="0"/>
                  </a:moveTo>
                  <a:lnTo>
                    <a:pt x="135762" y="0"/>
                  </a:lnTo>
                  <a:lnTo>
                    <a:pt x="92870" y="6926"/>
                  </a:lnTo>
                  <a:lnTo>
                    <a:pt x="55604" y="26208"/>
                  </a:lnTo>
                  <a:lnTo>
                    <a:pt x="26208" y="55604"/>
                  </a:lnTo>
                  <a:lnTo>
                    <a:pt x="6926" y="92870"/>
                  </a:lnTo>
                  <a:lnTo>
                    <a:pt x="0" y="135763"/>
                  </a:lnTo>
                  <a:lnTo>
                    <a:pt x="0" y="1222095"/>
                  </a:lnTo>
                  <a:lnTo>
                    <a:pt x="6926" y="1265015"/>
                  </a:lnTo>
                  <a:lnTo>
                    <a:pt x="26208" y="1302290"/>
                  </a:lnTo>
                  <a:lnTo>
                    <a:pt x="55604" y="1331684"/>
                  </a:lnTo>
                  <a:lnTo>
                    <a:pt x="92870" y="1350961"/>
                  </a:lnTo>
                  <a:lnTo>
                    <a:pt x="135762" y="1357884"/>
                  </a:lnTo>
                  <a:lnTo>
                    <a:pt x="6859397" y="1357884"/>
                  </a:lnTo>
                  <a:lnTo>
                    <a:pt x="6902289" y="1350961"/>
                  </a:lnTo>
                  <a:lnTo>
                    <a:pt x="6939555" y="1331684"/>
                  </a:lnTo>
                  <a:lnTo>
                    <a:pt x="6968951" y="1302290"/>
                  </a:lnTo>
                  <a:lnTo>
                    <a:pt x="6988233" y="1265015"/>
                  </a:lnTo>
                  <a:lnTo>
                    <a:pt x="6995159" y="1222095"/>
                  </a:lnTo>
                  <a:lnTo>
                    <a:pt x="6995159" y="135763"/>
                  </a:lnTo>
                  <a:lnTo>
                    <a:pt x="6988233" y="92870"/>
                  </a:lnTo>
                  <a:lnTo>
                    <a:pt x="6968951" y="55604"/>
                  </a:lnTo>
                  <a:lnTo>
                    <a:pt x="6939555" y="26208"/>
                  </a:lnTo>
                  <a:lnTo>
                    <a:pt x="6902289" y="6926"/>
                  </a:lnTo>
                  <a:lnTo>
                    <a:pt x="6859397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>
              <a:endParaRPr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object 17"/>
            <p:cNvSpPr/>
            <p:nvPr/>
          </p:nvSpPr>
          <p:spPr>
            <a:xfrm>
              <a:off x="1692402" y="4769358"/>
              <a:ext cx="6995159" cy="1358265"/>
            </a:xfrm>
            <a:custGeom>
              <a:avLst/>
              <a:gdLst/>
              <a:ahLst/>
              <a:cxnLst/>
              <a:rect l="l" t="t" r="r" b="b"/>
              <a:pathLst>
                <a:path w="6995159" h="1358264">
                  <a:moveTo>
                    <a:pt x="0" y="135763"/>
                  </a:moveTo>
                  <a:lnTo>
                    <a:pt x="6926" y="92870"/>
                  </a:lnTo>
                  <a:lnTo>
                    <a:pt x="26208" y="55604"/>
                  </a:lnTo>
                  <a:lnTo>
                    <a:pt x="55604" y="26208"/>
                  </a:lnTo>
                  <a:lnTo>
                    <a:pt x="92870" y="6926"/>
                  </a:lnTo>
                  <a:lnTo>
                    <a:pt x="135762" y="0"/>
                  </a:lnTo>
                  <a:lnTo>
                    <a:pt x="6859397" y="0"/>
                  </a:lnTo>
                  <a:lnTo>
                    <a:pt x="6902289" y="6926"/>
                  </a:lnTo>
                  <a:lnTo>
                    <a:pt x="6939555" y="26208"/>
                  </a:lnTo>
                  <a:lnTo>
                    <a:pt x="6968951" y="55604"/>
                  </a:lnTo>
                  <a:lnTo>
                    <a:pt x="6988233" y="92870"/>
                  </a:lnTo>
                  <a:lnTo>
                    <a:pt x="6995159" y="135763"/>
                  </a:lnTo>
                  <a:lnTo>
                    <a:pt x="6995159" y="1222095"/>
                  </a:lnTo>
                  <a:lnTo>
                    <a:pt x="6988233" y="1265015"/>
                  </a:lnTo>
                  <a:lnTo>
                    <a:pt x="6968951" y="1302290"/>
                  </a:lnTo>
                  <a:lnTo>
                    <a:pt x="6939555" y="1331684"/>
                  </a:lnTo>
                  <a:lnTo>
                    <a:pt x="6902289" y="1350961"/>
                  </a:lnTo>
                  <a:lnTo>
                    <a:pt x="6859397" y="1357884"/>
                  </a:lnTo>
                  <a:lnTo>
                    <a:pt x="135762" y="1357884"/>
                  </a:lnTo>
                  <a:lnTo>
                    <a:pt x="92870" y="1350961"/>
                  </a:lnTo>
                  <a:lnTo>
                    <a:pt x="55604" y="1331684"/>
                  </a:lnTo>
                  <a:lnTo>
                    <a:pt x="26208" y="1302290"/>
                  </a:lnTo>
                  <a:lnTo>
                    <a:pt x="6926" y="1265015"/>
                  </a:lnTo>
                  <a:lnTo>
                    <a:pt x="0" y="1222095"/>
                  </a:lnTo>
                  <a:lnTo>
                    <a:pt x="0" y="135763"/>
                  </a:lnTo>
                  <a:close/>
                </a:path>
              </a:pathLst>
            </a:custGeom>
            <a:ln w="2590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object 18"/>
          <p:cNvSpPr txBox="1"/>
          <p:nvPr/>
        </p:nvSpPr>
        <p:spPr>
          <a:xfrm>
            <a:off x="1810257" y="5216397"/>
            <a:ext cx="29965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Inhibit </a:t>
            </a:r>
            <a:r>
              <a:rPr sz="2400" spc="-1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protein</a:t>
            </a:r>
            <a:r>
              <a:rPr sz="2400" spc="-9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synthesis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" name="object 19"/>
          <p:cNvGrpSpPr/>
          <p:nvPr/>
        </p:nvGrpSpPr>
        <p:grpSpPr>
          <a:xfrm>
            <a:off x="6557771" y="2618232"/>
            <a:ext cx="1525905" cy="2482850"/>
            <a:chOff x="6557771" y="2618232"/>
            <a:chExt cx="1525905" cy="2482850"/>
          </a:xfrm>
        </p:grpSpPr>
        <p:sp>
          <p:nvSpPr>
            <p:cNvPr id="23" name="object 20"/>
            <p:cNvSpPr/>
            <p:nvPr/>
          </p:nvSpPr>
          <p:spPr>
            <a:xfrm>
              <a:off x="6570725" y="2631186"/>
              <a:ext cx="882650" cy="882650"/>
            </a:xfrm>
            <a:custGeom>
              <a:avLst/>
              <a:gdLst/>
              <a:ahLst/>
              <a:cxnLst/>
              <a:rect l="l" t="t" r="r" b="b"/>
              <a:pathLst>
                <a:path w="882650" h="882650">
                  <a:moveTo>
                    <a:pt x="683895" y="0"/>
                  </a:moveTo>
                  <a:lnTo>
                    <a:pt x="198500" y="0"/>
                  </a:lnTo>
                  <a:lnTo>
                    <a:pt x="198500" y="485266"/>
                  </a:lnTo>
                  <a:lnTo>
                    <a:pt x="0" y="485266"/>
                  </a:lnTo>
                  <a:lnTo>
                    <a:pt x="441198" y="882396"/>
                  </a:lnTo>
                  <a:lnTo>
                    <a:pt x="882396" y="485266"/>
                  </a:lnTo>
                  <a:lnTo>
                    <a:pt x="683895" y="485266"/>
                  </a:lnTo>
                  <a:lnTo>
                    <a:pt x="683895" y="0"/>
                  </a:lnTo>
                  <a:close/>
                </a:path>
              </a:pathLst>
            </a:custGeom>
            <a:solidFill>
              <a:srgbClr val="E8D0D0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object 21"/>
            <p:cNvSpPr/>
            <p:nvPr/>
          </p:nvSpPr>
          <p:spPr>
            <a:xfrm>
              <a:off x="6570725" y="2631186"/>
              <a:ext cx="882650" cy="882650"/>
            </a:xfrm>
            <a:custGeom>
              <a:avLst/>
              <a:gdLst/>
              <a:ahLst/>
              <a:cxnLst/>
              <a:rect l="l" t="t" r="r" b="b"/>
              <a:pathLst>
                <a:path w="882650" h="882650">
                  <a:moveTo>
                    <a:pt x="0" y="485266"/>
                  </a:moveTo>
                  <a:lnTo>
                    <a:pt x="198500" y="485266"/>
                  </a:lnTo>
                  <a:lnTo>
                    <a:pt x="198500" y="0"/>
                  </a:lnTo>
                  <a:lnTo>
                    <a:pt x="683895" y="0"/>
                  </a:lnTo>
                  <a:lnTo>
                    <a:pt x="683895" y="485266"/>
                  </a:lnTo>
                  <a:lnTo>
                    <a:pt x="882396" y="485266"/>
                  </a:lnTo>
                  <a:lnTo>
                    <a:pt x="441198" y="882396"/>
                  </a:lnTo>
                  <a:lnTo>
                    <a:pt x="0" y="485266"/>
                  </a:lnTo>
                  <a:close/>
                </a:path>
              </a:pathLst>
            </a:custGeom>
            <a:ln w="25908">
              <a:solidFill>
                <a:srgbClr val="E8D0D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object 22"/>
            <p:cNvSpPr/>
            <p:nvPr/>
          </p:nvSpPr>
          <p:spPr>
            <a:xfrm>
              <a:off x="7187945" y="4205478"/>
              <a:ext cx="882650" cy="882650"/>
            </a:xfrm>
            <a:custGeom>
              <a:avLst/>
              <a:gdLst/>
              <a:ahLst/>
              <a:cxnLst/>
              <a:rect l="l" t="t" r="r" b="b"/>
              <a:pathLst>
                <a:path w="882650" h="882650">
                  <a:moveTo>
                    <a:pt x="683895" y="0"/>
                  </a:moveTo>
                  <a:lnTo>
                    <a:pt x="198500" y="0"/>
                  </a:lnTo>
                  <a:lnTo>
                    <a:pt x="198500" y="485267"/>
                  </a:lnTo>
                  <a:lnTo>
                    <a:pt x="0" y="485267"/>
                  </a:lnTo>
                  <a:lnTo>
                    <a:pt x="441198" y="882396"/>
                  </a:lnTo>
                  <a:lnTo>
                    <a:pt x="882396" y="485267"/>
                  </a:lnTo>
                  <a:lnTo>
                    <a:pt x="683895" y="485267"/>
                  </a:lnTo>
                  <a:lnTo>
                    <a:pt x="683895" y="0"/>
                  </a:lnTo>
                  <a:close/>
                </a:path>
              </a:pathLst>
            </a:custGeom>
            <a:solidFill>
              <a:srgbClr val="DEE7D1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object 23"/>
            <p:cNvSpPr/>
            <p:nvPr/>
          </p:nvSpPr>
          <p:spPr>
            <a:xfrm>
              <a:off x="7187945" y="4205478"/>
              <a:ext cx="882650" cy="882650"/>
            </a:xfrm>
            <a:custGeom>
              <a:avLst/>
              <a:gdLst/>
              <a:ahLst/>
              <a:cxnLst/>
              <a:rect l="l" t="t" r="r" b="b"/>
              <a:pathLst>
                <a:path w="882650" h="882650">
                  <a:moveTo>
                    <a:pt x="0" y="485267"/>
                  </a:moveTo>
                  <a:lnTo>
                    <a:pt x="198500" y="485267"/>
                  </a:lnTo>
                  <a:lnTo>
                    <a:pt x="198500" y="0"/>
                  </a:lnTo>
                  <a:lnTo>
                    <a:pt x="683895" y="0"/>
                  </a:lnTo>
                  <a:lnTo>
                    <a:pt x="683895" y="485267"/>
                  </a:lnTo>
                  <a:lnTo>
                    <a:pt x="882396" y="485267"/>
                  </a:lnTo>
                  <a:lnTo>
                    <a:pt x="441198" y="882396"/>
                  </a:lnTo>
                  <a:lnTo>
                    <a:pt x="0" y="485267"/>
                  </a:lnTo>
                  <a:close/>
                </a:path>
              </a:pathLst>
            </a:custGeom>
            <a:ln w="25908">
              <a:solidFill>
                <a:srgbClr val="DEE7D1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428604"/>
            <a:ext cx="8183880" cy="58579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9F18-B5D6-4D79-9554-183257492D07}" type="slidenum">
              <a:rPr lang="en-IN" smtClean="0"/>
              <a:pPr/>
              <a:t>9</a:t>
            </a:fld>
            <a:endParaRPr lang="en-IN"/>
          </a:p>
        </p:txBody>
      </p:sp>
      <p:sp>
        <p:nvSpPr>
          <p:cNvPr id="5" name="object 2"/>
          <p:cNvSpPr/>
          <p:nvPr/>
        </p:nvSpPr>
        <p:spPr>
          <a:xfrm>
            <a:off x="381000" y="304800"/>
            <a:ext cx="8417052" cy="6019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403</TotalTime>
  <Words>607</Words>
  <Application>Microsoft Office PowerPoint</Application>
  <PresentationFormat>On-screen Show (4:3)</PresentationFormat>
  <Paragraphs>110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Black</vt:lpstr>
      <vt:lpstr>Calibri</vt:lpstr>
      <vt:lpstr>Times New Roman</vt:lpstr>
      <vt:lpstr>Verdana</vt:lpstr>
      <vt:lpstr>Wingdings 2</vt:lpstr>
      <vt:lpstr>Aspect</vt:lpstr>
      <vt:lpstr>PowerPoint Presentation</vt:lpstr>
      <vt:lpstr>Introduction:-</vt:lpstr>
      <vt:lpstr>PowerPoint Presentation</vt:lpstr>
      <vt:lpstr>PowerPoint Presentation</vt:lpstr>
      <vt:lpstr>PowerPoint Presentation</vt:lpstr>
      <vt:lpstr> Classification of  Aminoglycosides:</vt:lpstr>
      <vt:lpstr>MOA: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CtrlSoft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surajsunilchavan</dc:creator>
  <cp:lastModifiedBy>admin5</cp:lastModifiedBy>
  <cp:revision>45</cp:revision>
  <dcterms:created xsi:type="dcterms:W3CDTF">2020-02-09T16:05:11Z</dcterms:created>
  <dcterms:modified xsi:type="dcterms:W3CDTF">2021-01-30T10:39:27Z</dcterms:modified>
</cp:coreProperties>
</file>